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7" r:id="rId3"/>
    <p:sldId id="266" r:id="rId4"/>
    <p:sldId id="265" r:id="rId5"/>
    <p:sldId id="294" r:id="rId6"/>
    <p:sldId id="295" r:id="rId7"/>
    <p:sldId id="260" r:id="rId8"/>
    <p:sldId id="269" r:id="rId9"/>
    <p:sldId id="268" r:id="rId10"/>
    <p:sldId id="272" r:id="rId11"/>
    <p:sldId id="263" r:id="rId12"/>
    <p:sldId id="292" r:id="rId13"/>
    <p:sldId id="293" r:id="rId14"/>
    <p:sldId id="278" r:id="rId15"/>
    <p:sldId id="273" r:id="rId16"/>
    <p:sldId id="274" r:id="rId17"/>
    <p:sldId id="270" r:id="rId18"/>
    <p:sldId id="280" r:id="rId19"/>
    <p:sldId id="271" r:id="rId20"/>
    <p:sldId id="275" r:id="rId21"/>
    <p:sldId id="279" r:id="rId22"/>
    <p:sldId id="276" r:id="rId23"/>
    <p:sldId id="277" r:id="rId24"/>
    <p:sldId id="258" r:id="rId25"/>
    <p:sldId id="261" r:id="rId26"/>
    <p:sldId id="283" r:id="rId27"/>
    <p:sldId id="284" r:id="rId28"/>
    <p:sldId id="287" r:id="rId29"/>
    <p:sldId id="288" r:id="rId30"/>
    <p:sldId id="289" r:id="rId31"/>
    <p:sldId id="290" r:id="rId32"/>
    <p:sldId id="257" r:id="rId33"/>
    <p:sldId id="291" r:id="rId34"/>
    <p:sldId id="285" r:id="rId35"/>
    <p:sldId id="286" r:id="rId36"/>
    <p:sldId id="282" r:id="rId37"/>
    <p:sldId id="281" r:id="rId38"/>
    <p:sldId id="259" r:id="rId39"/>
    <p:sldId id="26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4CE31-3E20-41AD-B3CA-2F6486ADBBF0}" v="18" dt="2019-12-29T04:16:15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7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T" userId="f94df13e13d57218" providerId="LiveId" clId="{10E4CE31-3E20-41AD-B3CA-2F6486ADBBF0}"/>
    <pc:docChg chg="undo custSel mod addSld modSld">
      <pc:chgData name="Sam T" userId="f94df13e13d57218" providerId="LiveId" clId="{10E4CE31-3E20-41AD-B3CA-2F6486ADBBF0}" dt="2019-12-29T04:16:19.295" v="97" actId="962"/>
      <pc:docMkLst>
        <pc:docMk/>
      </pc:docMkLst>
      <pc:sldChg chg="addSp delSp modSp add mod setBg">
        <pc:chgData name="Sam T" userId="f94df13e13d57218" providerId="LiveId" clId="{10E4CE31-3E20-41AD-B3CA-2F6486ADBBF0}" dt="2019-12-29T04:09:32.968" v="62"/>
        <pc:sldMkLst>
          <pc:docMk/>
          <pc:sldMk cId="1356596391" sldId="292"/>
        </pc:sldMkLst>
        <pc:spChg chg="mod">
          <ac:chgData name="Sam T" userId="f94df13e13d57218" providerId="LiveId" clId="{10E4CE31-3E20-41AD-B3CA-2F6486ADBBF0}" dt="2019-12-29T04:07:02.219" v="12" actId="26606"/>
          <ac:spMkLst>
            <pc:docMk/>
            <pc:sldMk cId="1356596391" sldId="292"/>
            <ac:spMk id="2" creationId="{7EB0B271-6B03-4872-9711-8103D10FFDF9}"/>
          </ac:spMkLst>
        </pc:spChg>
        <pc:spChg chg="add del mod">
          <ac:chgData name="Sam T" userId="f94df13e13d57218" providerId="LiveId" clId="{10E4CE31-3E20-41AD-B3CA-2F6486ADBBF0}" dt="2019-12-29T04:06:48.192" v="3"/>
          <ac:spMkLst>
            <pc:docMk/>
            <pc:sldMk cId="1356596391" sldId="292"/>
            <ac:spMk id="4" creationId="{F3CDAE54-22DE-4956-804E-2D6151049F68}"/>
          </ac:spMkLst>
        </pc:spChg>
        <pc:spChg chg="mod">
          <ac:chgData name="Sam T" userId="f94df13e13d57218" providerId="LiveId" clId="{10E4CE31-3E20-41AD-B3CA-2F6486ADBBF0}" dt="2019-12-29T04:09:32.968" v="62"/>
          <ac:spMkLst>
            <pc:docMk/>
            <pc:sldMk cId="1356596391" sldId="292"/>
            <ac:spMk id="6" creationId="{DCC0A455-1BAE-4E26-A65F-5B79C1C699A6}"/>
          </ac:spMkLst>
        </pc:spChg>
        <pc:picChg chg="del">
          <ac:chgData name="Sam T" userId="f94df13e13d57218" providerId="LiveId" clId="{10E4CE31-3E20-41AD-B3CA-2F6486ADBBF0}" dt="2019-12-29T04:06:41.815" v="2" actId="478"/>
          <ac:picMkLst>
            <pc:docMk/>
            <pc:sldMk cId="1356596391" sldId="292"/>
            <ac:picMk id="5" creationId="{87DECCBC-10A9-45A8-B7A9-E11CA54209CB}"/>
          </ac:picMkLst>
        </pc:picChg>
        <pc:picChg chg="add mod">
          <ac:chgData name="Sam T" userId="f94df13e13d57218" providerId="LiveId" clId="{10E4CE31-3E20-41AD-B3CA-2F6486ADBBF0}" dt="2019-12-29T04:07:12.545" v="15" actId="14100"/>
          <ac:picMkLst>
            <pc:docMk/>
            <pc:sldMk cId="1356596391" sldId="292"/>
            <ac:picMk id="8" creationId="{7A9ED1A4-374A-4BAF-A2D5-199B1210EA06}"/>
          </ac:picMkLst>
        </pc:picChg>
        <pc:cxnChg chg="add del">
          <ac:chgData name="Sam T" userId="f94df13e13d57218" providerId="LiveId" clId="{10E4CE31-3E20-41AD-B3CA-2F6486ADBBF0}" dt="2019-12-29T04:07:02.219" v="12" actId="26606"/>
          <ac:cxnSpMkLst>
            <pc:docMk/>
            <pc:sldMk cId="1356596391" sldId="292"/>
            <ac:cxnSpMk id="13" creationId="{E4A809D5-3600-46D4-A466-67F2349A54FB}"/>
          </ac:cxnSpMkLst>
        </pc:cxnChg>
      </pc:sldChg>
      <pc:sldChg chg="addSp delSp modSp add">
        <pc:chgData name="Sam T" userId="f94df13e13d57218" providerId="LiveId" clId="{10E4CE31-3E20-41AD-B3CA-2F6486ADBBF0}" dt="2019-12-29T04:16:19.295" v="97" actId="962"/>
        <pc:sldMkLst>
          <pc:docMk/>
          <pc:sldMk cId="529696216" sldId="293"/>
        </pc:sldMkLst>
        <pc:spChg chg="add del mod">
          <ac:chgData name="Sam T" userId="f94df13e13d57218" providerId="LiveId" clId="{10E4CE31-3E20-41AD-B3CA-2F6486ADBBF0}" dt="2019-12-29T04:14:16.721" v="65"/>
          <ac:spMkLst>
            <pc:docMk/>
            <pc:sldMk cId="529696216" sldId="293"/>
            <ac:spMk id="4" creationId="{842ED380-8568-49B2-8485-84B454CAAEB6}"/>
          </ac:spMkLst>
        </pc:spChg>
        <pc:picChg chg="add mod">
          <ac:chgData name="Sam T" userId="f94df13e13d57218" providerId="LiveId" clId="{10E4CE31-3E20-41AD-B3CA-2F6486ADBBF0}" dt="2019-12-29T04:16:10.911" v="93" actId="1076"/>
          <ac:picMkLst>
            <pc:docMk/>
            <pc:sldMk cId="529696216" sldId="293"/>
            <ac:picMk id="7" creationId="{BA226DFB-ECC2-4E03-870B-56575C9F8211}"/>
          </ac:picMkLst>
        </pc:picChg>
        <pc:picChg chg="del">
          <ac:chgData name="Sam T" userId="f94df13e13d57218" providerId="LiveId" clId="{10E4CE31-3E20-41AD-B3CA-2F6486ADBBF0}" dt="2019-12-29T04:09:48.090" v="64" actId="478"/>
          <ac:picMkLst>
            <pc:docMk/>
            <pc:sldMk cId="529696216" sldId="293"/>
            <ac:picMk id="8" creationId="{7A9ED1A4-374A-4BAF-A2D5-199B1210EA06}"/>
          </ac:picMkLst>
        </pc:picChg>
        <pc:picChg chg="add mod">
          <ac:chgData name="Sam T" userId="f94df13e13d57218" providerId="LiveId" clId="{10E4CE31-3E20-41AD-B3CA-2F6486ADBBF0}" dt="2019-12-29T04:14:59.535" v="90" actId="1076"/>
          <ac:picMkLst>
            <pc:docMk/>
            <pc:sldMk cId="529696216" sldId="293"/>
            <ac:picMk id="10" creationId="{FF83EE69-ABCF-4ECE-9D50-B74A79E3D0DF}"/>
          </ac:picMkLst>
        </pc:picChg>
        <pc:picChg chg="add mod">
          <ac:chgData name="Sam T" userId="f94df13e13d57218" providerId="LiveId" clId="{10E4CE31-3E20-41AD-B3CA-2F6486ADBBF0}" dt="2019-12-29T04:15:01.377" v="91" actId="1076"/>
          <ac:picMkLst>
            <pc:docMk/>
            <pc:sldMk cId="529696216" sldId="293"/>
            <ac:picMk id="12" creationId="{A5C994FD-7656-4B6B-B81B-5C74DB2CC6F4}"/>
          </ac:picMkLst>
        </pc:picChg>
        <pc:picChg chg="add mod">
          <ac:chgData name="Sam T" userId="f94df13e13d57218" providerId="LiveId" clId="{10E4CE31-3E20-41AD-B3CA-2F6486ADBBF0}" dt="2019-12-29T04:14:55.538" v="88" actId="1076"/>
          <ac:picMkLst>
            <pc:docMk/>
            <pc:sldMk cId="529696216" sldId="293"/>
            <ac:picMk id="14" creationId="{B07989E1-796B-4CAE-BE15-AEE44842EA70}"/>
          </ac:picMkLst>
        </pc:picChg>
        <pc:picChg chg="add mod">
          <ac:chgData name="Sam T" userId="f94df13e13d57218" providerId="LiveId" clId="{10E4CE31-3E20-41AD-B3CA-2F6486ADBBF0}" dt="2019-12-29T04:14:57.285" v="89" actId="1076"/>
          <ac:picMkLst>
            <pc:docMk/>
            <pc:sldMk cId="529696216" sldId="293"/>
            <ac:picMk id="16" creationId="{AF7170A3-22FD-41D3-A127-81F2A669BD79}"/>
          </ac:picMkLst>
        </pc:picChg>
        <pc:picChg chg="add mod">
          <ac:chgData name="Sam T" userId="f94df13e13d57218" providerId="LiveId" clId="{10E4CE31-3E20-41AD-B3CA-2F6486ADBBF0}" dt="2019-12-29T04:16:19.295" v="97" actId="962"/>
          <ac:picMkLst>
            <pc:docMk/>
            <pc:sldMk cId="529696216" sldId="293"/>
            <ac:picMk id="18" creationId="{23DD68D9-F9C3-46F4-8BF2-08991423F7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A8E82-5C6E-4D3D-9214-89AD71555740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6598-FFCB-4A01-9FD9-C2A3FCC4A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5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Unsupervised Representation Learning with Deep Convolutional Generative Adversarial Networks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B5D4D-5E3E-4E4C-BC89-C15D6F67728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1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3435F-9E64-4D16-8A07-3BACBD79C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DF3021-087D-4891-94C9-0B4273588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491EF-3DFF-42D3-A291-F2462EC4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826E06-C453-41C7-946E-14401A1F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39AE4-001C-4E22-BAF2-D71A87CD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6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3414E-90EA-45B6-B417-77A9519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50CFA6-0D17-46F5-90B2-77CFE7453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37F46-A077-48DF-859B-5CE68936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917C9-D0BE-42BD-8BB0-9CC965E0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767ED-F796-4FC0-8B6B-28EF0F29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5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9AD195-C4E8-4D58-9E6E-7D448EDA9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8D9423-6B92-4BD5-9010-DBAEE4E0E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57F50-3E75-442F-9423-608C0AC8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B3A4B-0EF6-4CA4-8F6B-9675DC4D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5B9BE-7180-4D08-86DE-3B8E2803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5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5155C-6498-4C12-9E3F-99C92280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09798-1EFB-4E89-9911-FDA069572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02AEA-9EDA-40DF-99F4-44473823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06157-8CE4-4162-860F-EFF2D763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11A10-FBA2-4F09-AF14-4F0329ED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0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B1A05-4E23-4AAC-87D8-B5A9C09E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20E3E-4D2C-4943-8681-3D8CD5654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86588-C9C9-41F7-A8D3-3DC0334F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E7E20-BA6D-415D-BC96-B5B30F04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109C5-332D-49BE-847A-F8515A11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59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82049-8C49-44A1-840E-2B0F88D0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F6A62-DD94-4FDD-A1E8-361DE63AE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A486D9-B046-4715-B9C2-E1B73AB1F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BB5F9-AACA-4B6E-9909-8CF43019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26DAC-2433-4F1A-9D72-0E1D105A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BF11B-32A6-41A5-9849-8A6889D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3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AF480-251E-46B8-9DBB-4F4038C1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6445E5-8921-42F1-AEAC-70B39C6AA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632A4F-E226-4590-AC21-A79FD1D49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DE4A21-42BA-4D05-BD76-408E0744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309D9D-C656-49BA-B95F-659B2E5A9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4BB30A-D280-4759-8D23-C58D265E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B6C5A8-202A-4B47-82EA-DE181619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220D1C-E0B1-4961-BDD8-6086E868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6AEC8-11A1-416B-8540-D2299DAA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05248-AF19-4E8C-88FD-B12D478E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EAB931-AF76-4992-8ED1-BAB8DC00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3C2E8-05B3-408A-8CFA-40D6AA83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1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906656-30C5-4611-827C-46023F18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69557C-9FD2-4496-9358-D15CC8A5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E1E7-8682-422E-8098-2BB1B9E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0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32304-C8E6-462C-9A93-6DD1EE2C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BFB4B-7C28-47C9-A02F-F2181F07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76E80F-E408-4221-BD68-CA0EC5C3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77D86E-FB22-4E9E-9A94-3847112F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2F1F06-D891-4679-A0B9-7ABFD8E2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1DB0E-B376-436D-BB99-4ADFEED7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98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137DF-A2CC-4DB7-AC1A-5C6FC06F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D31CD9-3B3A-48F8-8F11-00F2A8BC0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6BDB9F-C190-45EF-BA0D-40305618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D8C731-58DA-44BC-B8C7-54F3A31C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F0FF5-CAFB-4DB6-A1D5-EC6A0C0C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4168FE-53C6-4FB7-AE6C-E360D0B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B6C9C1-7BB3-453C-AE7B-BE4CFA83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FC6F38-015B-45AD-93F6-B929ADA16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11351-7E4E-4E33-8C6D-22C1F214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74968-3D21-40B9-B6B8-E93B7E0895D8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C6A3F-DD3F-4A9D-B152-F7CDD287E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2D64E-0DBD-4089-85EB-9F5AEF7B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725E2-582D-480E-92E1-3E259123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GAN</a:t>
            </a:r>
            <a:r>
              <a:rPr lang="zh-CN" altLang="en-US" dirty="0"/>
              <a:t>的风景图片生成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99B68B-6DE8-4437-B4F7-D3AA55583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陶天骅 杨雅儒</a:t>
            </a:r>
          </a:p>
        </p:txBody>
      </p:sp>
    </p:spTree>
    <p:extLst>
      <p:ext uri="{BB962C8B-B14F-4D97-AF65-F5344CB8AC3E}">
        <p14:creationId xmlns:p14="http://schemas.microsoft.com/office/powerpoint/2010/main" val="401094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户外, 草, 不同, 照片&#10;&#10;描述已自动生成">
            <a:extLst>
              <a:ext uri="{FF2B5EF4-FFF2-40B4-BE49-F238E27FC236}">
                <a16:creationId xmlns:a16="http://schemas.microsoft.com/office/drawing/2014/main" id="{BFFF56D7-7F9D-4156-8979-911ED789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pic>
        <p:nvPicPr>
          <p:cNvPr id="5" name="内容占位符 4" descr="图片包含 不同, 照片, 华美, 颜色&#10;&#10;描述已自动生成">
            <a:extLst>
              <a:ext uri="{FF2B5EF4-FFF2-40B4-BE49-F238E27FC236}">
                <a16:creationId xmlns:a16="http://schemas.microsoft.com/office/drawing/2014/main" id="{87DECCBC-10A9-45A8-B7A9-E11CA542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3" y="0"/>
            <a:ext cx="6853518" cy="6853518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11000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785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altLang="zh-CN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28800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目前为止最大规模图片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9ED1A4-374A-4BAF-A2D5-199B1210E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-1"/>
            <a:ext cx="6858001" cy="6858001"/>
          </a:xfrm>
        </p:spPr>
      </p:pic>
    </p:spTree>
    <p:extLst>
      <p:ext uri="{BB962C8B-B14F-4D97-AF65-F5344CB8AC3E}">
        <p14:creationId xmlns:p14="http://schemas.microsoft.com/office/powerpoint/2010/main" val="135659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altLang="zh-CN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28800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目前为止最大规模图片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 descr="山上的风景&#10;&#10;描述已自动生成">
            <a:extLst>
              <a:ext uri="{FF2B5EF4-FFF2-40B4-BE49-F238E27FC236}">
                <a16:creationId xmlns:a16="http://schemas.microsoft.com/office/drawing/2014/main" id="{BA226DFB-ECC2-4E03-870B-56575C9F8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97" y="577248"/>
            <a:ext cx="2429214" cy="2410161"/>
          </a:xfrm>
        </p:spPr>
      </p:pic>
      <p:pic>
        <p:nvPicPr>
          <p:cNvPr id="10" name="图片 9" descr="山上的风景&#10;&#10;描述已自动生成">
            <a:extLst>
              <a:ext uri="{FF2B5EF4-FFF2-40B4-BE49-F238E27FC236}">
                <a16:creationId xmlns:a16="http://schemas.microsoft.com/office/drawing/2014/main" id="{FF83EE69-ABCF-4ECE-9D50-B74A79E3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99" y="577248"/>
            <a:ext cx="2429214" cy="2438740"/>
          </a:xfrm>
          <a:prstGeom prst="rect">
            <a:avLst/>
          </a:prstGeom>
        </p:spPr>
      </p:pic>
      <p:pic>
        <p:nvPicPr>
          <p:cNvPr id="12" name="图片 11" descr="山上有雪&#10;&#10;描述已自动生成">
            <a:extLst>
              <a:ext uri="{FF2B5EF4-FFF2-40B4-BE49-F238E27FC236}">
                <a16:creationId xmlns:a16="http://schemas.microsoft.com/office/drawing/2014/main" id="{A5C994FD-7656-4B6B-B81B-5C74DB2CC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46" y="3429000"/>
            <a:ext cx="2448267" cy="2400635"/>
          </a:xfrm>
          <a:prstGeom prst="rect">
            <a:avLst/>
          </a:prstGeom>
        </p:spPr>
      </p:pic>
      <p:pic>
        <p:nvPicPr>
          <p:cNvPr id="14" name="图片 13" descr="雪山的风景&#10;&#10;描述已自动生成">
            <a:extLst>
              <a:ext uri="{FF2B5EF4-FFF2-40B4-BE49-F238E27FC236}">
                <a16:creationId xmlns:a16="http://schemas.microsoft.com/office/drawing/2014/main" id="{B07989E1-796B-4CAE-BE15-AEE44842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9" y="3430248"/>
            <a:ext cx="2438740" cy="2438740"/>
          </a:xfrm>
          <a:prstGeom prst="rect">
            <a:avLst/>
          </a:prstGeom>
        </p:spPr>
      </p:pic>
      <p:pic>
        <p:nvPicPr>
          <p:cNvPr id="16" name="图片 15" descr="山上的风景&#10;&#10;描述已自动生成">
            <a:extLst>
              <a:ext uri="{FF2B5EF4-FFF2-40B4-BE49-F238E27FC236}">
                <a16:creationId xmlns:a16="http://schemas.microsoft.com/office/drawing/2014/main" id="{AF7170A3-22FD-41D3-A127-81F2A669B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9" y="586774"/>
            <a:ext cx="2429214" cy="2419688"/>
          </a:xfrm>
          <a:prstGeom prst="rect">
            <a:avLst/>
          </a:prstGeom>
        </p:spPr>
      </p:pic>
      <p:pic>
        <p:nvPicPr>
          <p:cNvPr id="18" name="图片 17" descr="山上的风景&#10;&#10;描述已自动生成">
            <a:extLst>
              <a:ext uri="{FF2B5EF4-FFF2-40B4-BE49-F238E27FC236}">
                <a16:creationId xmlns:a16="http://schemas.microsoft.com/office/drawing/2014/main" id="{23DD68D9-F9C3-46F4-8BF2-08991423F7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97" y="3430248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0B709-58D5-47C6-B3CE-00354703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01EEA9-D0C5-4CD3-98E4-A530BBC91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06" y="314780"/>
            <a:ext cx="10289788" cy="599804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9BBC-9EBF-45AF-B718-DA8FA0A9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52547EE-DC9D-4DB9-9C4F-F7E05619D734}"/>
              </a:ext>
            </a:extLst>
          </p:cNvPr>
          <p:cNvSpPr txBox="1">
            <a:spLocks/>
          </p:cNvSpPr>
          <p:nvPr/>
        </p:nvSpPr>
        <p:spPr>
          <a:xfrm>
            <a:off x="3929788" y="51744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Datasets  15000+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05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认为</a:t>
            </a:r>
            <a:r>
              <a:rPr lang="en-US" altLang="zh-CN" dirty="0"/>
              <a:t>loss</a:t>
            </a:r>
            <a:r>
              <a:rPr lang="zh-CN" altLang="en-US" dirty="0"/>
              <a:t>比较低的图</a:t>
            </a:r>
          </a:p>
        </p:txBody>
      </p:sp>
      <p:pic>
        <p:nvPicPr>
          <p:cNvPr id="4" name="图片 3" descr="图片包含 游戏机, 华美, 蓝色&#10;&#10;描述已自动生成">
            <a:extLst>
              <a:ext uri="{FF2B5EF4-FFF2-40B4-BE49-F238E27FC236}">
                <a16:creationId xmlns:a16="http://schemas.microsoft.com/office/drawing/2014/main" id="{30128395-0904-49D2-8A30-0CE26CD10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7" y="0"/>
            <a:ext cx="6858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30E518-997F-4F49-9A3C-BF61B12CD439}"/>
              </a:ext>
            </a:extLst>
          </p:cNvPr>
          <p:cNvSpPr/>
          <p:nvPr/>
        </p:nvSpPr>
        <p:spPr>
          <a:xfrm>
            <a:off x="5349600" y="4795200"/>
            <a:ext cx="2070377" cy="2062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认为</a:t>
            </a:r>
            <a:r>
              <a:rPr lang="en-US" altLang="zh-CN" dirty="0"/>
              <a:t>loss</a:t>
            </a:r>
            <a:r>
              <a:rPr lang="zh-CN" altLang="en-US" dirty="0"/>
              <a:t>比较低的图</a:t>
            </a:r>
          </a:p>
        </p:txBody>
      </p:sp>
      <p:pic>
        <p:nvPicPr>
          <p:cNvPr id="4" name="图片 3" descr="图片包含 游戏机, 华美, 蓝色&#10;&#10;描述已自动生成">
            <a:extLst>
              <a:ext uri="{FF2B5EF4-FFF2-40B4-BE49-F238E27FC236}">
                <a16:creationId xmlns:a16="http://schemas.microsoft.com/office/drawing/2014/main" id="{30128395-0904-49D2-8A30-0CE26CD1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t="70341" r="50000"/>
          <a:stretch/>
        </p:blipFill>
        <p:spPr>
          <a:xfrm>
            <a:off x="4536000" y="809278"/>
            <a:ext cx="5258964" cy="52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Landscape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38000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数据集变杂，效果不好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草, 不同, 照片, 颜色&#10;&#10;描述已自动生成">
            <a:extLst>
              <a:ext uri="{FF2B5EF4-FFF2-40B4-BE49-F238E27FC236}">
                <a16:creationId xmlns:a16="http://schemas.microsoft.com/office/drawing/2014/main" id="{2720ADB9-55AC-4763-93FE-82DD9DF9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25" y="-1"/>
            <a:ext cx="6860875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0B709-58D5-47C6-B3CE-00354703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9BBC-9EBF-45AF-B718-DA8FA0A9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52547EE-DC9D-4DB9-9C4F-F7E05619D734}"/>
              </a:ext>
            </a:extLst>
          </p:cNvPr>
          <p:cNvSpPr txBox="1">
            <a:spLocks/>
          </p:cNvSpPr>
          <p:nvPr/>
        </p:nvSpPr>
        <p:spPr>
          <a:xfrm>
            <a:off x="3929788" y="51744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Datasets  61000+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45CF279-1183-42DE-853C-BFFA4A52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02C60B-FD3F-491C-87A8-ED744145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9" y="0"/>
            <a:ext cx="10756503" cy="63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Landscape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把</a:t>
            </a:r>
            <a:r>
              <a:rPr lang="en-US" altLang="zh-CN" dirty="0"/>
              <a:t>loss</a:t>
            </a:r>
            <a:r>
              <a:rPr lang="zh-CN" altLang="en-US" dirty="0"/>
              <a:t>较低的选出来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照片, 不同, 游戏机, 彩色&#10;&#10;描述已自动生成">
            <a:extLst>
              <a:ext uri="{FF2B5EF4-FFF2-40B4-BE49-F238E27FC236}">
                <a16:creationId xmlns:a16="http://schemas.microsoft.com/office/drawing/2014/main" id="{AE642416-80BC-4064-8E38-51ADB95AC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3" y="0"/>
            <a:ext cx="6860875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C565D-03C9-490F-A02F-D5A71115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1ECF0-327A-4E23-AC0C-C85669EE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GAN+Conv</a:t>
            </a:r>
            <a:r>
              <a:rPr lang="en-US" altLang="zh-CN" dirty="0"/>
              <a:t> = DCGAN</a:t>
            </a:r>
          </a:p>
          <a:p>
            <a:endParaRPr lang="en-US" altLang="zh-CN" dirty="0"/>
          </a:p>
          <a:p>
            <a:r>
              <a:rPr lang="zh-CN" altLang="en-US" dirty="0"/>
              <a:t>尝试了一些其他方法，</a:t>
            </a:r>
            <a:r>
              <a:rPr lang="en-US" altLang="zh-CN" dirty="0" err="1"/>
              <a:t>StackGAN</a:t>
            </a:r>
            <a:r>
              <a:rPr lang="zh-CN" altLang="en-US" dirty="0"/>
              <a:t>、</a:t>
            </a:r>
            <a:r>
              <a:rPr lang="en-US" altLang="zh-CN" dirty="0" err="1"/>
              <a:t>ResNet</a:t>
            </a:r>
            <a:r>
              <a:rPr lang="zh-CN" altLang="en-US" dirty="0"/>
              <a:t>、</a:t>
            </a:r>
            <a:r>
              <a:rPr lang="en-US" altLang="zh-CN" dirty="0"/>
              <a:t>VAE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水平不够，做不出来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还是</a:t>
            </a:r>
            <a:r>
              <a:rPr lang="en-US" altLang="zh-CN" dirty="0"/>
              <a:t>DCGAN</a:t>
            </a:r>
            <a:r>
              <a:rPr lang="zh-CN" altLang="en-US" dirty="0"/>
              <a:t>最好，暴力直接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99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54600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许多照片放在一起&#10;&#10;描述已自动生成">
            <a:extLst>
              <a:ext uri="{FF2B5EF4-FFF2-40B4-BE49-F238E27FC236}">
                <a16:creationId xmlns:a16="http://schemas.microsoft.com/office/drawing/2014/main" id="{1D084522-AB3F-4206-B781-2978A7A82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4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7E5C6-9DDF-45DE-B14D-7E778D4E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12381-8C9B-44AA-BDD4-1B1E6862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072466-BC88-4409-8A85-4CDCCE99B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43275A-CE06-4A2C-BFB0-372D69AB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0" y="0"/>
            <a:ext cx="1183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38000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许多照片放在一起&#10;&#10;描述已自动生成">
            <a:extLst>
              <a:ext uri="{FF2B5EF4-FFF2-40B4-BE49-F238E27FC236}">
                <a16:creationId xmlns:a16="http://schemas.microsoft.com/office/drawing/2014/main" id="{4DBB3336-E3EF-4345-91C6-241F4D92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Birds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44400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内容占位符 8" descr="许多照片放在一起&#10;&#10;描述已自动生成">
            <a:extLst>
              <a:ext uri="{FF2B5EF4-FFF2-40B4-BE49-F238E27FC236}">
                <a16:creationId xmlns:a16="http://schemas.microsoft.com/office/drawing/2014/main" id="{5DE9D4F8-4BF3-4675-B428-A18F4FC5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83278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D20F5-89A8-494C-91EE-B749AE82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3E014-CE28-49F9-91B0-C1D38BE1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08"/>
            <a:ext cx="12192000" cy="65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B5AF19-9F2D-4C3F-87BA-36F60C70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8DBC87-B414-4D3E-BE43-F1E22100E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81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一开始没有方向</a:t>
            </a:r>
          </a:p>
        </p:txBody>
      </p:sp>
      <p:pic>
        <p:nvPicPr>
          <p:cNvPr id="8" name="内容占位符 7" descr="图片包含 游戏机, 星星&#10;&#10;描述已自动生成">
            <a:extLst>
              <a:ext uri="{FF2B5EF4-FFF2-40B4-BE49-F238E27FC236}">
                <a16:creationId xmlns:a16="http://schemas.microsoft.com/office/drawing/2014/main" id="{1F70F010-CB71-4716-B594-087FCAF70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82" y="2674264"/>
            <a:ext cx="1524000" cy="1524000"/>
          </a:xfr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4BEA586A-72DB-4B54-920A-FF7C5A200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5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 err="1"/>
              <a:t>autoEncoder</a:t>
            </a:r>
            <a:endParaRPr lang="zh-CN" altLang="en-US" dirty="0"/>
          </a:p>
        </p:txBody>
      </p:sp>
      <p:pic>
        <p:nvPicPr>
          <p:cNvPr id="10" name="内容占位符 9" descr="雪山上的风景&#10;&#10;描述已自动生成">
            <a:extLst>
              <a:ext uri="{FF2B5EF4-FFF2-40B4-BE49-F238E27FC236}">
                <a16:creationId xmlns:a16="http://schemas.microsoft.com/office/drawing/2014/main" id="{2803290E-8C9E-40D6-A63C-9E7307453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5" y="2602264"/>
            <a:ext cx="1524000" cy="1524000"/>
          </a:xfrm>
        </p:spPr>
      </p:pic>
      <p:pic>
        <p:nvPicPr>
          <p:cNvPr id="12" name="图片 11" descr="图片包含 水, 山, 巴士, 模糊&#10;&#10;描述已自动生成">
            <a:extLst>
              <a:ext uri="{FF2B5EF4-FFF2-40B4-BE49-F238E27FC236}">
                <a16:creationId xmlns:a16="http://schemas.microsoft.com/office/drawing/2014/main" id="{F05076FA-6C8B-481B-8A3C-0B9E94D3C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00" y="260226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76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 err="1"/>
              <a:t>stackGAN</a:t>
            </a:r>
            <a:endParaRPr lang="zh-CN" altLang="en-US" dirty="0"/>
          </a:p>
        </p:txBody>
      </p:sp>
      <p:pic>
        <p:nvPicPr>
          <p:cNvPr id="6" name="内容占位符 5" descr="图片包含 游戏机, 房间&#10;&#10;描述已自动生成">
            <a:extLst>
              <a:ext uri="{FF2B5EF4-FFF2-40B4-BE49-F238E27FC236}">
                <a16:creationId xmlns:a16="http://schemas.microsoft.com/office/drawing/2014/main" id="{E77B6120-57B9-48FD-9C84-ED117EBCA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8" b="18243"/>
          <a:stretch/>
        </p:blipFill>
        <p:spPr>
          <a:xfrm>
            <a:off x="1269000" y="1461600"/>
            <a:ext cx="9502200" cy="4399200"/>
          </a:xfrm>
        </p:spPr>
      </p:pic>
    </p:spTree>
    <p:extLst>
      <p:ext uri="{BB962C8B-B14F-4D97-AF65-F5344CB8AC3E}">
        <p14:creationId xmlns:p14="http://schemas.microsoft.com/office/powerpoint/2010/main" val="365134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230489" y="163700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</a:t>
            </a:r>
            <a:r>
              <a:rPr lang="en-US" altLang="zh-CN" dirty="0"/>
              <a:t>Deep Convolutional Generative Adversarial Networks</a:t>
            </a:r>
            <a:r>
              <a:rPr lang="zh-CN" altLang="en-US" dirty="0"/>
              <a:t>，在原本</a:t>
            </a:r>
            <a:r>
              <a:rPr lang="en-US" altLang="zh-CN" dirty="0"/>
              <a:t>GAN</a:t>
            </a:r>
            <a:r>
              <a:rPr lang="zh-CN" altLang="en-US" dirty="0"/>
              <a:t>的基础上进行改进，使用卷积层，并且加入</a:t>
            </a:r>
            <a:r>
              <a:rPr lang="en-US" altLang="zh-CN" dirty="0"/>
              <a:t>batch normalization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0488" y="286223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主要时间花在参数的小心调整上</a:t>
            </a:r>
            <a:r>
              <a:rPr lang="en-US" altLang="zh-CN" dirty="0"/>
              <a:t>——</a:t>
            </a:r>
            <a:r>
              <a:rPr lang="zh-CN" altLang="en-US" dirty="0"/>
              <a:t>一种非常容易出现的情况即</a:t>
            </a:r>
            <a:r>
              <a:rPr lang="en-US" altLang="zh-CN" dirty="0" err="1"/>
              <a:t>Discrinator</a:t>
            </a:r>
            <a:r>
              <a:rPr lang="zh-CN" altLang="en-US" dirty="0"/>
              <a:t>训练得太好，导致训练梯度趋近于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0488" y="4087463"/>
            <a:ext cx="9445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为了提高训练稳定性，我简单设计了一个依据欺骗成功率（衡量</a:t>
            </a:r>
            <a:r>
              <a:rPr lang="en-US" altLang="zh-CN" dirty="0"/>
              <a:t>Generator</a:t>
            </a:r>
            <a:r>
              <a:rPr lang="zh-CN" altLang="en-US" dirty="0"/>
              <a:t>）和分辨成功率（衡量</a:t>
            </a:r>
            <a:r>
              <a:rPr lang="en-US" altLang="zh-CN" dirty="0"/>
              <a:t>Discriminator</a:t>
            </a:r>
            <a:r>
              <a:rPr lang="zh-CN" altLang="en-US" dirty="0"/>
              <a:t>）值的自适应训练算法，思路来自于拥塞窗口的算法。尽管结果仍然不理想，但能够维持更久的稳定训练。</a:t>
            </a:r>
          </a:p>
        </p:txBody>
      </p:sp>
    </p:spTree>
    <p:extLst>
      <p:ext uri="{BB962C8B-B14F-4D97-AF65-F5344CB8AC3E}">
        <p14:creationId xmlns:p14="http://schemas.microsoft.com/office/powerpoint/2010/main" val="132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>
            <a:extLst>
              <a:ext uri="{FF2B5EF4-FFF2-40B4-BE49-F238E27FC236}">
                <a16:creationId xmlns:a16="http://schemas.microsoft.com/office/drawing/2014/main" id="{A855F5BB-44F4-4183-A9FC-7D648A3D4857}"/>
              </a:ext>
            </a:extLst>
          </p:cNvPr>
          <p:cNvSpPr/>
          <p:nvPr/>
        </p:nvSpPr>
        <p:spPr>
          <a:xfrm>
            <a:off x="10500572" y="556817"/>
            <a:ext cx="1595002" cy="5316681"/>
          </a:xfrm>
          <a:prstGeom prst="cube">
            <a:avLst>
              <a:gd name="adj" fmla="val 98729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F34C3F-7F9B-4932-A3BF-766FCF10F1C4}"/>
              </a:ext>
            </a:extLst>
          </p:cNvPr>
          <p:cNvSpPr txBox="1"/>
          <p:nvPr/>
        </p:nvSpPr>
        <p:spPr>
          <a:xfrm>
            <a:off x="10181706" y="4114277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8281B-9CDC-4F65-89A1-D4F8F2C115B9}"/>
              </a:ext>
            </a:extLst>
          </p:cNvPr>
          <p:cNvSpPr txBox="1"/>
          <p:nvPr/>
        </p:nvSpPr>
        <p:spPr>
          <a:xfrm>
            <a:off x="11088301" y="1002955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4303711" y="2680393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7835367" y="2223277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5891063" y="2704525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517983" y="2860770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6207983" y="2812831"/>
            <a:ext cx="1191895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4390052" y="2976352"/>
            <a:ext cx="1570396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1509364" y="3252713"/>
            <a:ext cx="2346544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65733" y="37278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9179396" y="1794077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7551296" y="293331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5715606" y="365867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3902754" y="3714042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117B2D-C286-4CAA-94F3-02DC5A1D06F9}"/>
              </a:ext>
            </a:extLst>
          </p:cNvPr>
          <p:cNvCxnSpPr>
            <a:cxnSpLocks/>
          </p:cNvCxnSpPr>
          <p:nvPr/>
        </p:nvCxnSpPr>
        <p:spPr>
          <a:xfrm flipV="1">
            <a:off x="857570" y="3482205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9359213" y="353035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9973452" y="1656990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9316903" y="1841656"/>
            <a:ext cx="712469" cy="2971985"/>
          </a:xfrm>
          <a:prstGeom prst="cube">
            <a:avLst>
              <a:gd name="adj" fmla="val 849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8098927" y="2351798"/>
            <a:ext cx="853203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9924A72-E828-4E0E-B7E6-A2E4DE93AA48}"/>
              </a:ext>
            </a:extLst>
          </p:cNvPr>
          <p:cNvCxnSpPr>
            <a:cxnSpLocks/>
          </p:cNvCxnSpPr>
          <p:nvPr/>
        </p:nvCxnSpPr>
        <p:spPr>
          <a:xfrm flipV="1">
            <a:off x="9844618" y="3162632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874314" y="3489369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</p:cNvCxnSpPr>
          <p:nvPr/>
        </p:nvCxnSpPr>
        <p:spPr>
          <a:xfrm>
            <a:off x="5806201" y="3371022"/>
            <a:ext cx="4017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BDA79CF-4C2F-4340-A451-C6BB1DC03CDE}"/>
              </a:ext>
            </a:extLst>
          </p:cNvPr>
          <p:cNvCxnSpPr>
            <a:cxnSpLocks/>
          </p:cNvCxnSpPr>
          <p:nvPr/>
        </p:nvCxnSpPr>
        <p:spPr>
          <a:xfrm>
            <a:off x="7197043" y="3327649"/>
            <a:ext cx="567608" cy="9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33906C2-B711-420A-998D-5596D5B372B5}"/>
              </a:ext>
            </a:extLst>
          </p:cNvPr>
          <p:cNvCxnSpPr>
            <a:cxnSpLocks/>
          </p:cNvCxnSpPr>
          <p:nvPr/>
        </p:nvCxnSpPr>
        <p:spPr>
          <a:xfrm flipV="1">
            <a:off x="8745535" y="3212440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CE02A68-8A07-472D-8435-161C5D4730B4}"/>
              </a:ext>
            </a:extLst>
          </p:cNvPr>
          <p:cNvSpPr/>
          <p:nvPr/>
        </p:nvSpPr>
        <p:spPr>
          <a:xfrm>
            <a:off x="468330" y="2296599"/>
            <a:ext cx="222102" cy="21440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682892-AA9C-4D23-A9F0-39908EA4066A}"/>
              </a:ext>
            </a:extLst>
          </p:cNvPr>
          <p:cNvSpPr txBox="1"/>
          <p:nvPr/>
        </p:nvSpPr>
        <p:spPr>
          <a:xfrm>
            <a:off x="468330" y="450159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z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022470-4406-4010-A992-3A228CC5183B}"/>
              </a:ext>
            </a:extLst>
          </p:cNvPr>
          <p:cNvSpPr txBox="1"/>
          <p:nvPr/>
        </p:nvSpPr>
        <p:spPr>
          <a:xfrm>
            <a:off x="2317384" y="398840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A0BE5-4522-4ADE-A234-731744110FAA}"/>
              </a:ext>
            </a:extLst>
          </p:cNvPr>
          <p:cNvSpPr txBox="1"/>
          <p:nvPr/>
        </p:nvSpPr>
        <p:spPr>
          <a:xfrm>
            <a:off x="4763678" y="416373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4D8F4-242B-485B-976C-1E5315F53918}"/>
              </a:ext>
            </a:extLst>
          </p:cNvPr>
          <p:cNvSpPr txBox="1"/>
          <p:nvPr/>
        </p:nvSpPr>
        <p:spPr>
          <a:xfrm>
            <a:off x="6224007" y="425599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A73978-9F67-401F-877A-C836E8D1D227}"/>
              </a:ext>
            </a:extLst>
          </p:cNvPr>
          <p:cNvSpPr txBox="1"/>
          <p:nvPr/>
        </p:nvSpPr>
        <p:spPr>
          <a:xfrm>
            <a:off x="8006022" y="434840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AC311F-07EE-4A0B-AF64-9B5C34B93E1B}"/>
              </a:ext>
            </a:extLst>
          </p:cNvPr>
          <p:cNvSpPr txBox="1"/>
          <p:nvPr/>
        </p:nvSpPr>
        <p:spPr>
          <a:xfrm>
            <a:off x="9358563" y="4870925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64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C16667-15E0-4316-810A-6E09B5713D95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G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051A4F-F04D-4A8A-B8DC-175EB2134F56}"/>
              </a:ext>
            </a:extLst>
          </p:cNvPr>
          <p:cNvSpPr txBox="1"/>
          <p:nvPr/>
        </p:nvSpPr>
        <p:spPr>
          <a:xfrm>
            <a:off x="10030378" y="846931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convT5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B39DBD8-2A5A-4007-8408-07C0380775BA}"/>
              </a:ext>
            </a:extLst>
          </p:cNvPr>
          <p:cNvSpPr txBox="1"/>
          <p:nvPr/>
        </p:nvSpPr>
        <p:spPr>
          <a:xfrm>
            <a:off x="7021663" y="1733540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convT3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AAA195-BE7B-47C8-83C7-5D187EA518DC}"/>
              </a:ext>
            </a:extLst>
          </p:cNvPr>
          <p:cNvSpPr txBox="1"/>
          <p:nvPr/>
        </p:nvSpPr>
        <p:spPr>
          <a:xfrm>
            <a:off x="8451022" y="1259016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convT4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683806-9E62-4AEE-AE4E-0EDB2ACFD541}"/>
              </a:ext>
            </a:extLst>
          </p:cNvPr>
          <p:cNvSpPr txBox="1"/>
          <p:nvPr/>
        </p:nvSpPr>
        <p:spPr>
          <a:xfrm>
            <a:off x="5586821" y="1899892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convT2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3D40642-89EF-421C-8288-56C0AFDA83C2}"/>
              </a:ext>
            </a:extLst>
          </p:cNvPr>
          <p:cNvSpPr txBox="1"/>
          <p:nvPr/>
        </p:nvSpPr>
        <p:spPr>
          <a:xfrm>
            <a:off x="3179438" y="2407943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convT1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67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36368" y="123319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</a:t>
            </a:r>
            <a:r>
              <a:rPr lang="zh-CN" altLang="en-US" dirty="0"/>
              <a:t>轮：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31" y="451555"/>
            <a:ext cx="3564440" cy="2673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86" y="3680698"/>
            <a:ext cx="3506685" cy="26300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6367" y="3496032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</a:t>
            </a:r>
            <a:r>
              <a:rPr lang="zh-CN" altLang="en-US" dirty="0"/>
              <a:t>轮：</a:t>
            </a:r>
          </a:p>
        </p:txBody>
      </p:sp>
    </p:spTree>
    <p:extLst>
      <p:ext uri="{BB962C8B-B14F-4D97-AF65-F5344CB8AC3E}">
        <p14:creationId xmlns:p14="http://schemas.microsoft.com/office/powerpoint/2010/main" val="28907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36368" y="123319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</a:t>
            </a:r>
            <a:r>
              <a:rPr lang="zh-CN" altLang="en-US" dirty="0"/>
              <a:t>轮：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36367" y="3496032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10000</a:t>
            </a:r>
            <a:r>
              <a:rPr lang="zh-CN" altLang="en-US" dirty="0"/>
              <a:t>轮：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774719"/>
            <a:ext cx="3448006" cy="2586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4000671"/>
            <a:ext cx="3333750" cy="2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WGAN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925689" y="161795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为了降低参数调整的难度，考虑使用</a:t>
            </a:r>
            <a:r>
              <a:rPr lang="en-US" altLang="zh-CN" dirty="0"/>
              <a:t>WGAN</a:t>
            </a:r>
            <a:r>
              <a:rPr lang="zh-CN" altLang="en-US" dirty="0"/>
              <a:t>。该改进后的</a:t>
            </a:r>
            <a:r>
              <a:rPr lang="en-US" altLang="zh-CN" dirty="0"/>
              <a:t>GAN</a:t>
            </a:r>
            <a:r>
              <a:rPr lang="zh-CN" altLang="en-US" dirty="0"/>
              <a:t>训练目标发生了变化，使得</a:t>
            </a:r>
            <a:r>
              <a:rPr lang="en-US" altLang="zh-CN" dirty="0"/>
              <a:t>Discriminator</a:t>
            </a:r>
            <a:r>
              <a:rPr lang="zh-CN" altLang="en-US" dirty="0"/>
              <a:t>训练得越好，对</a:t>
            </a:r>
            <a:r>
              <a:rPr lang="en-US" altLang="zh-CN" dirty="0"/>
              <a:t>Generator</a:t>
            </a:r>
            <a:r>
              <a:rPr lang="zh-CN" altLang="en-US" dirty="0"/>
              <a:t>的训练越有利。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19" y="2641826"/>
            <a:ext cx="48672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WGAN-GP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925689" y="161795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WGAN</a:t>
            </a:r>
            <a:r>
              <a:rPr lang="zh-CN" altLang="en-US" dirty="0"/>
              <a:t>的优化，这一部分被作为拓展工作，还暂未完成。</a:t>
            </a:r>
          </a:p>
        </p:txBody>
      </p:sp>
    </p:spTree>
    <p:extLst>
      <p:ext uri="{BB962C8B-B14F-4D97-AF65-F5344CB8AC3E}">
        <p14:creationId xmlns:p14="http://schemas.microsoft.com/office/powerpoint/2010/main" val="31915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后来好一些</a:t>
            </a:r>
          </a:p>
        </p:txBody>
      </p:sp>
      <p:pic>
        <p:nvPicPr>
          <p:cNvPr id="6" name="内容占位符 5" descr="图片包含 游戏机&#10;&#10;描述已自动生成">
            <a:extLst>
              <a:ext uri="{FF2B5EF4-FFF2-40B4-BE49-F238E27FC236}">
                <a16:creationId xmlns:a16="http://schemas.microsoft.com/office/drawing/2014/main" id="{A1BF85DC-7A2D-44F4-930E-85AE3CB9D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00" y="1174321"/>
            <a:ext cx="6643800" cy="4978420"/>
          </a:xfrm>
        </p:spPr>
      </p:pic>
    </p:spTree>
    <p:extLst>
      <p:ext uri="{BB962C8B-B14F-4D97-AF65-F5344CB8AC3E}">
        <p14:creationId xmlns:p14="http://schemas.microsoft.com/office/powerpoint/2010/main" val="1961432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后来好一些</a:t>
            </a:r>
          </a:p>
        </p:txBody>
      </p:sp>
      <p:pic>
        <p:nvPicPr>
          <p:cNvPr id="8" name="图片 7" descr="图片包含 游戏机, 食物&#10;&#10;描述已自动生成">
            <a:extLst>
              <a:ext uri="{FF2B5EF4-FFF2-40B4-BE49-F238E27FC236}">
                <a16:creationId xmlns:a16="http://schemas.microsoft.com/office/drawing/2014/main" id="{F8C04AE1-A8EB-4E00-BECF-DA44F7EEF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31" y="423649"/>
            <a:ext cx="8014269" cy="601070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3F390-DD1E-407F-A655-1E8834EA1B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0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9387-915F-4497-AFF4-44311F5C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模式奔溃是家常便饭</a:t>
            </a:r>
          </a:p>
        </p:txBody>
      </p:sp>
      <p:pic>
        <p:nvPicPr>
          <p:cNvPr id="10" name="内容占位符 9" descr="图片包含 照片, 不同, 服装, 许多&#10;&#10;描述已自动生成">
            <a:extLst>
              <a:ext uri="{FF2B5EF4-FFF2-40B4-BE49-F238E27FC236}">
                <a16:creationId xmlns:a16="http://schemas.microsoft.com/office/drawing/2014/main" id="{AF63BDBA-99F6-49A8-85BC-1B042C10B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8" name="内容占位符 7" descr="图片包含 游戏机&#10;&#10;描述已自动生成">
            <a:extLst>
              <a:ext uri="{FF2B5EF4-FFF2-40B4-BE49-F238E27FC236}">
                <a16:creationId xmlns:a16="http://schemas.microsoft.com/office/drawing/2014/main" id="{E8E8B70B-E7E7-49D0-B345-C8FCCC30A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62025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9387-915F-4497-AFF4-44311F5C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38E1C3-C1B7-47BA-9AF4-52B8DACBB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学习了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顺便学习了</a:t>
            </a:r>
            <a:r>
              <a:rPr lang="en-US" altLang="zh-CN" dirty="0" err="1"/>
              <a:t>keras</a:t>
            </a:r>
            <a:r>
              <a:rPr lang="zh-CN" altLang="en-US" dirty="0"/>
              <a:t>、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从空间映射的角度再次深入理解</a:t>
            </a:r>
            <a:r>
              <a:rPr lang="en-US" altLang="zh-CN" dirty="0"/>
              <a:t>GAN</a:t>
            </a:r>
            <a:r>
              <a:rPr lang="zh-CN" altLang="en-US" dirty="0"/>
              <a:t>的原理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6D987A-771A-4F7F-9CD2-45C5B6E30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2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4652A-37D6-4023-A933-41DEED21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经验总结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9C18E2-3D21-485D-93F6-9C4DBF3A4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889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AECE3F-FF22-4832-BFCD-123DBD5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742BAF-723C-4025-A75E-C1923064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我们总以为当</a:t>
            </a:r>
            <a:r>
              <a:rPr lang="en-US" altLang="zh-CN" dirty="0"/>
              <a:t>epoch</a:t>
            </a:r>
            <a:r>
              <a:rPr lang="zh-CN" altLang="en-US" dirty="0"/>
              <a:t>足够多，效果就会变好，这是不对的。</a:t>
            </a:r>
            <a:endParaRPr lang="en-US" altLang="zh-CN" dirty="0"/>
          </a:p>
          <a:p>
            <a:r>
              <a:rPr lang="en-US" altLang="zh-CN" dirty="0"/>
              <a:t>train</a:t>
            </a:r>
            <a:r>
              <a:rPr lang="zh-CN" altLang="en-US" dirty="0"/>
              <a:t>不出来，就是</a:t>
            </a:r>
            <a:r>
              <a:rPr lang="en-US" altLang="zh-CN" dirty="0"/>
              <a:t>train</a:t>
            </a:r>
            <a:r>
              <a:rPr lang="zh-CN" altLang="en-US" dirty="0"/>
              <a:t>不出来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永远要在模型规模和计算资源间取舍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发现之前定的目标太高了，</a:t>
            </a:r>
            <a:r>
              <a:rPr lang="en-US" altLang="zh-CN" dirty="0"/>
              <a:t>SOTA</a:t>
            </a:r>
            <a:r>
              <a:rPr lang="zh-CN" altLang="en-US" dirty="0"/>
              <a:t>不好达到。</a:t>
            </a:r>
          </a:p>
        </p:txBody>
      </p:sp>
    </p:spTree>
    <p:extLst>
      <p:ext uri="{BB962C8B-B14F-4D97-AF65-F5344CB8AC3E}">
        <p14:creationId xmlns:p14="http://schemas.microsoft.com/office/powerpoint/2010/main" val="13934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>
            <a:extLst>
              <a:ext uri="{FF2B5EF4-FFF2-40B4-BE49-F238E27FC236}">
                <a16:creationId xmlns:a16="http://schemas.microsoft.com/office/drawing/2014/main" id="{A855F5BB-44F4-4183-A9FC-7D648A3D4857}"/>
              </a:ext>
            </a:extLst>
          </p:cNvPr>
          <p:cNvSpPr/>
          <p:nvPr/>
        </p:nvSpPr>
        <p:spPr>
          <a:xfrm>
            <a:off x="167592" y="872010"/>
            <a:ext cx="1595002" cy="5316681"/>
          </a:xfrm>
          <a:prstGeom prst="cube">
            <a:avLst>
              <a:gd name="adj" fmla="val 98729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F34C3F-7F9B-4932-A3BF-766FCF10F1C4}"/>
              </a:ext>
            </a:extLst>
          </p:cNvPr>
          <p:cNvSpPr txBox="1"/>
          <p:nvPr/>
        </p:nvSpPr>
        <p:spPr>
          <a:xfrm>
            <a:off x="151914" y="4113393"/>
            <a:ext cx="9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h=128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8281B-9CDC-4F65-89A1-D4F8F2C115B9}"/>
              </a:ext>
            </a:extLst>
          </p:cNvPr>
          <p:cNvSpPr txBox="1"/>
          <p:nvPr/>
        </p:nvSpPr>
        <p:spPr>
          <a:xfrm>
            <a:off x="289886" y="1309224"/>
            <a:ext cx="97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w=128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7333634" y="2507130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3032899" y="199559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4933350" y="229931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1212992" y="3530351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3741455" y="2841632"/>
            <a:ext cx="1683640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5733223" y="2951013"/>
            <a:ext cx="2348912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8304955" y="3049824"/>
            <a:ext cx="3284729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383746" y="297635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2205465" y="164413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2761558" y="334568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4377116" y="3478796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7144552" y="3294130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117B2D-C286-4CAA-94F3-02DC5A1D06F9}"/>
              </a:ext>
            </a:extLst>
          </p:cNvPr>
          <p:cNvCxnSpPr>
            <a:cxnSpLocks/>
          </p:cNvCxnSpPr>
          <p:nvPr/>
        </p:nvCxnSpPr>
        <p:spPr>
          <a:xfrm flipV="1">
            <a:off x="626764" y="3584490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598619" y="2943739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1167758" y="1883463"/>
            <a:ext cx="1060384" cy="2971985"/>
          </a:xfrm>
          <a:prstGeom prst="cube">
            <a:avLst>
              <a:gd name="adj" fmla="val 758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2329742" y="2483978"/>
            <a:ext cx="1263049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9924A72-E828-4E0E-B7E6-A2E4DE93AA48}"/>
              </a:ext>
            </a:extLst>
          </p:cNvPr>
          <p:cNvCxnSpPr>
            <a:cxnSpLocks/>
          </p:cNvCxnSpPr>
          <p:nvPr/>
        </p:nvCxnSpPr>
        <p:spPr>
          <a:xfrm flipV="1">
            <a:off x="1808339" y="3436014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2EA6214-8C16-4535-B9BE-F73E3832010E}"/>
              </a:ext>
            </a:extLst>
          </p:cNvPr>
          <p:cNvCxnSpPr>
            <a:cxnSpLocks/>
          </p:cNvCxnSpPr>
          <p:nvPr/>
        </p:nvCxnSpPr>
        <p:spPr>
          <a:xfrm flipV="1">
            <a:off x="3208158" y="3490342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217485" y="3464030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96462" y="3333840"/>
            <a:ext cx="3084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080A7A-C54C-4C65-88F1-956782D709C9}"/>
              </a:ext>
            </a:extLst>
          </p:cNvPr>
          <p:cNvSpPr txBox="1"/>
          <p:nvPr/>
        </p:nvSpPr>
        <p:spPr>
          <a:xfrm>
            <a:off x="9613530" y="402603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964BAD-A989-41EA-A989-69B9F22D4C1C}"/>
              </a:ext>
            </a:extLst>
          </p:cNvPr>
          <p:cNvSpPr txBox="1"/>
          <p:nvPr/>
        </p:nvSpPr>
        <p:spPr>
          <a:xfrm>
            <a:off x="6496107" y="390747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287484-2F06-402E-9BB5-C0C12DF2774D}"/>
              </a:ext>
            </a:extLst>
          </p:cNvPr>
          <p:cNvSpPr txBox="1"/>
          <p:nvPr/>
        </p:nvSpPr>
        <p:spPr>
          <a:xfrm>
            <a:off x="4012890" y="41310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832817-397F-4CCF-8E98-A748837E41DA}"/>
              </a:ext>
            </a:extLst>
          </p:cNvPr>
          <p:cNvSpPr txBox="1"/>
          <p:nvPr/>
        </p:nvSpPr>
        <p:spPr>
          <a:xfrm>
            <a:off x="2591458" y="4476998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63F75ED-EB79-4844-BBAD-B27B0D2436F7}"/>
              </a:ext>
            </a:extLst>
          </p:cNvPr>
          <p:cNvSpPr txBox="1"/>
          <p:nvPr/>
        </p:nvSpPr>
        <p:spPr>
          <a:xfrm>
            <a:off x="1697950" y="4681208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64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2450962" y="3519958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871DE3-7050-4459-855E-F3D741E94657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D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10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4303711" y="2680393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7835367" y="2223277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5891063" y="2704525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517983" y="2860770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6207983" y="2812831"/>
            <a:ext cx="1191895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4390052" y="2976352"/>
            <a:ext cx="1570396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1509364" y="3252713"/>
            <a:ext cx="2346544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65733" y="37278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9281638" y="1819420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7551296" y="293331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5715606" y="365867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3902754" y="3714042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117B2D-C286-4CAA-94F3-02DC5A1D06F9}"/>
              </a:ext>
            </a:extLst>
          </p:cNvPr>
          <p:cNvCxnSpPr>
            <a:cxnSpLocks/>
          </p:cNvCxnSpPr>
          <p:nvPr/>
        </p:nvCxnSpPr>
        <p:spPr>
          <a:xfrm flipV="1">
            <a:off x="857570" y="3482205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9359213" y="353035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10064637" y="296827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9316903" y="1841656"/>
            <a:ext cx="712469" cy="2971985"/>
          </a:xfrm>
          <a:prstGeom prst="cube">
            <a:avLst>
              <a:gd name="adj" fmla="val 849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8098927" y="2351798"/>
            <a:ext cx="853203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874314" y="3489369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</p:cNvCxnSpPr>
          <p:nvPr/>
        </p:nvCxnSpPr>
        <p:spPr>
          <a:xfrm>
            <a:off x="5806201" y="3371022"/>
            <a:ext cx="4017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BDA79CF-4C2F-4340-A451-C6BB1DC03CDE}"/>
              </a:ext>
            </a:extLst>
          </p:cNvPr>
          <p:cNvCxnSpPr>
            <a:cxnSpLocks/>
          </p:cNvCxnSpPr>
          <p:nvPr/>
        </p:nvCxnSpPr>
        <p:spPr>
          <a:xfrm>
            <a:off x="7197043" y="3327649"/>
            <a:ext cx="567608" cy="9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33906C2-B711-420A-998D-5596D5B372B5}"/>
              </a:ext>
            </a:extLst>
          </p:cNvPr>
          <p:cNvCxnSpPr>
            <a:cxnSpLocks/>
          </p:cNvCxnSpPr>
          <p:nvPr/>
        </p:nvCxnSpPr>
        <p:spPr>
          <a:xfrm flipV="1">
            <a:off x="8745535" y="3212440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CE02A68-8A07-472D-8435-161C5D4730B4}"/>
              </a:ext>
            </a:extLst>
          </p:cNvPr>
          <p:cNvSpPr/>
          <p:nvPr/>
        </p:nvSpPr>
        <p:spPr>
          <a:xfrm>
            <a:off x="468330" y="2296599"/>
            <a:ext cx="222102" cy="21440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682892-AA9C-4D23-A9F0-39908EA4066A}"/>
              </a:ext>
            </a:extLst>
          </p:cNvPr>
          <p:cNvSpPr txBox="1"/>
          <p:nvPr/>
        </p:nvSpPr>
        <p:spPr>
          <a:xfrm>
            <a:off x="468330" y="450159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z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022470-4406-4010-A992-3A228CC5183B}"/>
              </a:ext>
            </a:extLst>
          </p:cNvPr>
          <p:cNvSpPr txBox="1"/>
          <p:nvPr/>
        </p:nvSpPr>
        <p:spPr>
          <a:xfrm>
            <a:off x="2317384" y="398840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A0BE5-4522-4ADE-A234-731744110FAA}"/>
              </a:ext>
            </a:extLst>
          </p:cNvPr>
          <p:cNvSpPr txBox="1"/>
          <p:nvPr/>
        </p:nvSpPr>
        <p:spPr>
          <a:xfrm>
            <a:off x="4763678" y="416373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4D8F4-242B-485B-976C-1E5315F53918}"/>
              </a:ext>
            </a:extLst>
          </p:cNvPr>
          <p:cNvSpPr txBox="1"/>
          <p:nvPr/>
        </p:nvSpPr>
        <p:spPr>
          <a:xfrm>
            <a:off x="6224007" y="425599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A73978-9F67-401F-877A-C836E8D1D227}"/>
              </a:ext>
            </a:extLst>
          </p:cNvPr>
          <p:cNvSpPr txBox="1"/>
          <p:nvPr/>
        </p:nvSpPr>
        <p:spPr>
          <a:xfrm>
            <a:off x="8006022" y="434840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C16667-15E0-4316-810A-6E09B5713D95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G2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B39DBD8-2A5A-4007-8408-07C0380775BA}"/>
              </a:ext>
            </a:extLst>
          </p:cNvPr>
          <p:cNvSpPr txBox="1"/>
          <p:nvPr/>
        </p:nvSpPr>
        <p:spPr>
          <a:xfrm>
            <a:off x="7021663" y="1733540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convT3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AAA195-BE7B-47C8-83C7-5D187EA518DC}"/>
              </a:ext>
            </a:extLst>
          </p:cNvPr>
          <p:cNvSpPr txBox="1"/>
          <p:nvPr/>
        </p:nvSpPr>
        <p:spPr>
          <a:xfrm>
            <a:off x="8451022" y="1259016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convT4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683806-9E62-4AEE-AE4E-0EDB2ACFD541}"/>
              </a:ext>
            </a:extLst>
          </p:cNvPr>
          <p:cNvSpPr txBox="1"/>
          <p:nvPr/>
        </p:nvSpPr>
        <p:spPr>
          <a:xfrm>
            <a:off x="5586821" y="1899892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convT2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3D40642-89EF-421C-8288-56C0AFDA83C2}"/>
              </a:ext>
            </a:extLst>
          </p:cNvPr>
          <p:cNvSpPr txBox="1"/>
          <p:nvPr/>
        </p:nvSpPr>
        <p:spPr>
          <a:xfrm>
            <a:off x="3179438" y="2407943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convT1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5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7333634" y="2507130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3032899" y="199559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4933350" y="229931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1212992" y="3530351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3741455" y="2841632"/>
            <a:ext cx="1683640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5733223" y="2951013"/>
            <a:ext cx="2348912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8304955" y="3049824"/>
            <a:ext cx="3284729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383746" y="297635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2205465" y="164413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2761558" y="334568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4377116" y="3478796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7144552" y="3294130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598619" y="2943739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1167758" y="1883463"/>
            <a:ext cx="1060384" cy="2971985"/>
          </a:xfrm>
          <a:prstGeom prst="cube">
            <a:avLst>
              <a:gd name="adj" fmla="val 758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2329742" y="2483978"/>
            <a:ext cx="1263049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9924A72-E828-4E0E-B7E6-A2E4DE93AA48}"/>
              </a:ext>
            </a:extLst>
          </p:cNvPr>
          <p:cNvCxnSpPr>
            <a:cxnSpLocks/>
          </p:cNvCxnSpPr>
          <p:nvPr/>
        </p:nvCxnSpPr>
        <p:spPr>
          <a:xfrm flipV="1">
            <a:off x="1808339" y="3436014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2EA6214-8C16-4535-B9BE-F73E3832010E}"/>
              </a:ext>
            </a:extLst>
          </p:cNvPr>
          <p:cNvCxnSpPr>
            <a:cxnSpLocks/>
          </p:cNvCxnSpPr>
          <p:nvPr/>
        </p:nvCxnSpPr>
        <p:spPr>
          <a:xfrm flipV="1">
            <a:off x="3208158" y="3490342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217485" y="3464030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96462" y="3333840"/>
            <a:ext cx="3084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080A7A-C54C-4C65-88F1-956782D709C9}"/>
              </a:ext>
            </a:extLst>
          </p:cNvPr>
          <p:cNvSpPr txBox="1"/>
          <p:nvPr/>
        </p:nvSpPr>
        <p:spPr>
          <a:xfrm>
            <a:off x="9613530" y="402603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964BAD-A989-41EA-A989-69B9F22D4C1C}"/>
              </a:ext>
            </a:extLst>
          </p:cNvPr>
          <p:cNvSpPr txBox="1"/>
          <p:nvPr/>
        </p:nvSpPr>
        <p:spPr>
          <a:xfrm>
            <a:off x="6496107" y="390747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287484-2F06-402E-9BB5-C0C12DF2774D}"/>
              </a:ext>
            </a:extLst>
          </p:cNvPr>
          <p:cNvSpPr txBox="1"/>
          <p:nvPr/>
        </p:nvSpPr>
        <p:spPr>
          <a:xfrm>
            <a:off x="4012890" y="41310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832817-397F-4CCF-8E98-A748837E41DA}"/>
              </a:ext>
            </a:extLst>
          </p:cNvPr>
          <p:cNvSpPr txBox="1"/>
          <p:nvPr/>
        </p:nvSpPr>
        <p:spPr>
          <a:xfrm>
            <a:off x="2591458" y="4476998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2450962" y="3519958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871DE3-7050-4459-855E-F3D741E94657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D2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5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BC0BDD-E28B-48BE-B31E-3052CEDA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58FE33-B87D-42B3-840E-E73E69BA7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9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105400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图片包含 不同, 游戏机, 照片, 颜色&#10;&#10;描述已自动生成">
            <a:extLst>
              <a:ext uri="{FF2B5EF4-FFF2-40B4-BE49-F238E27FC236}">
                <a16:creationId xmlns:a16="http://schemas.microsoft.com/office/drawing/2014/main" id="{7453898B-60B6-42AC-AC82-69039EEF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15400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不同, 照片, 显示器, 颜色&#10;&#10;描述已自动生成">
            <a:extLst>
              <a:ext uri="{FF2B5EF4-FFF2-40B4-BE49-F238E27FC236}">
                <a16:creationId xmlns:a16="http://schemas.microsoft.com/office/drawing/2014/main" id="{E6921B4B-0839-4746-B5A2-379E56765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4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557</Words>
  <Application>Microsoft Office PowerPoint</Application>
  <PresentationFormat>宽屏</PresentationFormat>
  <Paragraphs>208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4" baseType="lpstr">
      <vt:lpstr>Source Code Variable</vt:lpstr>
      <vt:lpstr>等线</vt:lpstr>
      <vt:lpstr>等线 Light</vt:lpstr>
      <vt:lpstr>Arial</vt:lpstr>
      <vt:lpstr>Office 主题​​</vt:lpstr>
      <vt:lpstr>基于GAN的风景图片生成</vt:lpstr>
      <vt:lpstr>思路</vt:lpstr>
      <vt:lpstr>PowerPoint 演示文稿</vt:lpstr>
      <vt:lpstr>PowerPoint 演示文稿</vt:lpstr>
      <vt:lpstr>PowerPoint 演示文稿</vt:lpstr>
      <vt:lpstr>PowerPoint 演示文稿</vt:lpstr>
      <vt:lpstr>成果</vt:lpstr>
      <vt:lpstr>Mountain</vt:lpstr>
      <vt:lpstr>Mountain</vt:lpstr>
      <vt:lpstr>Mountain</vt:lpstr>
      <vt:lpstr>Mountain</vt:lpstr>
      <vt:lpstr>Mountain</vt:lpstr>
      <vt:lpstr>Mountain</vt:lpstr>
      <vt:lpstr>PowerPoint 演示文稿</vt:lpstr>
      <vt:lpstr>Mountain</vt:lpstr>
      <vt:lpstr>Mountain</vt:lpstr>
      <vt:lpstr>Landscape</vt:lpstr>
      <vt:lpstr>PowerPoint 演示文稿</vt:lpstr>
      <vt:lpstr>Landscape</vt:lpstr>
      <vt:lpstr>Dog</vt:lpstr>
      <vt:lpstr>PowerPoint 演示文稿</vt:lpstr>
      <vt:lpstr>Cat</vt:lpstr>
      <vt:lpstr>Birds</vt:lpstr>
      <vt:lpstr>PowerPoint 演示文稿</vt:lpstr>
      <vt:lpstr>探索过程</vt:lpstr>
      <vt:lpstr>一开始没有方向</vt:lpstr>
      <vt:lpstr>尝试autoEncoder</vt:lpstr>
      <vt:lpstr>尝试stackGAN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后来好一些</vt:lpstr>
      <vt:lpstr>后来好一些</vt:lpstr>
      <vt:lpstr>模式奔溃是家常便饭</vt:lpstr>
      <vt:lpstr>收获</vt:lpstr>
      <vt:lpstr>经验总结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基于GAN的</dc:title>
  <dc:creator>Sam T</dc:creator>
  <cp:lastModifiedBy>315629555@qq.com</cp:lastModifiedBy>
  <cp:revision>20</cp:revision>
  <dcterms:created xsi:type="dcterms:W3CDTF">2019-12-28T12:39:48Z</dcterms:created>
  <dcterms:modified xsi:type="dcterms:W3CDTF">2020-01-05T00:05:19Z</dcterms:modified>
</cp:coreProperties>
</file>